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34095" y="-1828800"/>
            <a:ext cx="7315200" cy="7315200"/>
          </a:xfrm>
          <a:prstGeom prst="ellipse">
            <a:avLst/>
          </a:prstGeom>
          <a:solidFill>
            <a:srgbClr val="F39200">
              <a:alpha val="20000"/>
            </a:srgbClr>
          </a:solidFill>
          <a:ln/>
        </p:spPr>
      </p:sp>
      <p:pic>
        <p:nvPicPr>
          <p:cNvPr id="3" name="Image 0" descr="/dev-server/src/assets/tangerina-logo-horizontal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201168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560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PROPOSTA COMERCIAL · 2026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3017520"/>
            <a:ext cx="100584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9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Implantação
</a:t>
            </a:r>
            <a:pPr indent="0" marL="0">
              <a:lnSpc>
                <a:spcPct val="95000"/>
              </a:lnSpc>
              <a:buNone/>
            </a:pPr>
            <a:r>
              <a:rPr lang="en-US" sz="9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</a:t>
            </a:r>
            <a:pPr indent="0" marL="0">
              <a:lnSpc>
                <a:spcPct val="95000"/>
              </a:lnSpc>
              <a:buNone/>
            </a:pPr>
            <a:r>
              <a:rPr lang="en-US" sz="96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9600" dirty="0"/>
          </a:p>
        </p:txBody>
      </p:sp>
      <p:sp>
        <p:nvSpPr>
          <p:cNvPr id="6" name="Text 3"/>
          <p:cNvSpPr/>
          <p:nvPr/>
        </p:nvSpPr>
        <p:spPr>
          <a:xfrm>
            <a:off x="457200" y="548640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Yong Brasil · CRM, base de dados, integração Quiver e automações comerciais.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64008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TANGERINA - TANGERINA SISTEMAS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8534095" y="64008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maio de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03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vendem por você.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56616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40080" y="374904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4343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 comerciais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91840" y="356616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474720" y="374904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12" name="Text 9"/>
          <p:cNvSpPr/>
          <p:nvPr/>
        </p:nvSpPr>
        <p:spPr>
          <a:xfrm>
            <a:off x="3474720" y="4343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 de e-mail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126480" y="356616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09360" y="374904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15" name="Text 12"/>
          <p:cNvSpPr/>
          <p:nvPr/>
        </p:nvSpPr>
        <p:spPr>
          <a:xfrm>
            <a:off x="6309360" y="4343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 de WhatsApp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8961120" y="356616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9144000" y="374904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18" name="Text 15"/>
          <p:cNvSpPr/>
          <p:nvPr/>
        </p:nvSpPr>
        <p:spPr>
          <a:xfrm>
            <a:off x="9144000" y="4343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Alertas internos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457200" y="502920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40080" y="52120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21" name="Text 18"/>
          <p:cNvSpPr/>
          <p:nvPr/>
        </p:nvSpPr>
        <p:spPr>
          <a:xfrm>
            <a:off x="640080" y="5806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Tarefas automáticas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3291840" y="502920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474720" y="52120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24" name="Text 21"/>
          <p:cNvSpPr/>
          <p:nvPr/>
        </p:nvSpPr>
        <p:spPr>
          <a:xfrm>
            <a:off x="3474720" y="5806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Recuperação de leads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6126480" y="502920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6309360" y="52120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27" name="Text 24"/>
          <p:cNvSpPr/>
          <p:nvPr/>
        </p:nvSpPr>
        <p:spPr>
          <a:xfrm>
            <a:off x="6309360" y="5806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Pós-venda</a:t>
            </a:r>
            <a:endParaRPr lang="en-US" sz="1300" dirty="0"/>
          </a:p>
        </p:txBody>
      </p:sp>
      <p:sp>
        <p:nvSpPr>
          <p:cNvPr id="28" name="Shape 25"/>
          <p:cNvSpPr/>
          <p:nvPr/>
        </p:nvSpPr>
        <p:spPr>
          <a:xfrm>
            <a:off x="8961120" y="5029200"/>
            <a:ext cx="2697480" cy="128016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9144000" y="52120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39200"/>
          </a:solidFill>
          <a:ln/>
        </p:spPr>
      </p:sp>
      <p:sp>
        <p:nvSpPr>
          <p:cNvPr id="30" name="Text 27"/>
          <p:cNvSpPr/>
          <p:nvPr/>
        </p:nvSpPr>
        <p:spPr>
          <a:xfrm>
            <a:off x="9144000" y="5806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Dashboards avançados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03 · EXEMPLOS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Gatilhos &amp;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ações automatizadas.</a:t>
            </a:r>
            <a:endParaRPr lang="en-US" sz="48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337560"/>
          <a:ext cx="1124712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713232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spc="400" kern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Gatilho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2A1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spc="400" kern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Ação automatizada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2A1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Novo lead recebido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Distribuição + boas-vindas via WhatsApp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 sem atendimento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Alerta interno + tarefa para o responsável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Proposta enviada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Follow-up automático em 24h, 48h e 7 dias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Documentação pendente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Lembrete automático no WhatsApp do cliente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 parado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Reengajamento por e-mail + mudança de status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fechado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Pós-venda automatizado + pesquisa de satisfação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Renovação futura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Alerta 60 e 30 dias antes do vencimento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Pedido de indicação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5C45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Disparo após cliente fechado e satisfeito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0F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A6A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A6A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BENEFÍCIOS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muda na Yong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partir de agora.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65760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40080" y="38404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437083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controle comercial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91840" y="365760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474720" y="38404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12" name="Text 9"/>
          <p:cNvSpPr/>
          <p:nvPr/>
        </p:nvSpPr>
        <p:spPr>
          <a:xfrm>
            <a:off x="3474720" y="437083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Menos oportunidades perdidas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126480" y="365760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309360" y="38404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15" name="Text 12"/>
          <p:cNvSpPr/>
          <p:nvPr/>
        </p:nvSpPr>
        <p:spPr>
          <a:xfrm>
            <a:off x="6309360" y="437083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mais rápido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8961120" y="365760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9144000" y="38404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18" name="Text 15"/>
          <p:cNvSpPr/>
          <p:nvPr/>
        </p:nvSpPr>
        <p:spPr>
          <a:xfrm>
            <a:off x="9144000" y="437083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Histórico centralizado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457200" y="493776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40080" y="512064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21" name="Text 18"/>
          <p:cNvSpPr/>
          <p:nvPr/>
        </p:nvSpPr>
        <p:spPr>
          <a:xfrm>
            <a:off x="640080" y="56509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profissional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3291840" y="493776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474720" y="512064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24" name="Text 21"/>
          <p:cNvSpPr/>
          <p:nvPr/>
        </p:nvSpPr>
        <p:spPr>
          <a:xfrm>
            <a:off x="3474720" y="56509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Comercial e operação integrados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6126480" y="493776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6309360" y="512064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27" name="Text 24"/>
          <p:cNvSpPr/>
          <p:nvPr/>
        </p:nvSpPr>
        <p:spPr>
          <a:xfrm>
            <a:off x="6309360" y="56509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Indicadores para decisão</a:t>
            </a:r>
            <a:endParaRPr lang="en-US" sz="1300" dirty="0"/>
          </a:p>
        </p:txBody>
      </p:sp>
      <p:sp>
        <p:nvSpPr>
          <p:cNvPr id="28" name="Shape 25"/>
          <p:cNvSpPr/>
          <p:nvPr/>
        </p:nvSpPr>
        <p:spPr>
          <a:xfrm>
            <a:off x="8961120" y="4937760"/>
            <a:ext cx="2697480" cy="10972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9144000" y="512064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39200"/>
          </a:solidFill>
          <a:ln/>
        </p:spPr>
      </p:sp>
      <p:sp>
        <p:nvSpPr>
          <p:cNvPr id="30" name="Text 27"/>
          <p:cNvSpPr/>
          <p:nvPr/>
        </p:nvSpPr>
        <p:spPr>
          <a:xfrm>
            <a:off x="9144000" y="56509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Aumento de conversão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INVESTIMENTO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investimento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projeto.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657600"/>
            <a:ext cx="5486400" cy="2560320"/>
          </a:xfrm>
          <a:prstGeom prst="roundRect">
            <a:avLst>
              <a:gd name="adj" fmla="val 6429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38404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TOTAL DO PROJETO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429768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strike="sngStrike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R$ 63.500</a:t>
            </a:r>
            <a:endParaRPr lang="en-US" sz="5600" dirty="0"/>
          </a:p>
        </p:txBody>
      </p:sp>
      <p:sp>
        <p:nvSpPr>
          <p:cNvPr id="10" name="Text 7"/>
          <p:cNvSpPr/>
          <p:nvPr/>
        </p:nvSpPr>
        <p:spPr>
          <a:xfrm>
            <a:off x="731520" y="54406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Escopo completo de implantação, integração e automações.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245352" y="3657600"/>
            <a:ext cx="5486400" cy="2560320"/>
          </a:xfrm>
          <a:prstGeom prst="roundRect">
            <a:avLst>
              <a:gd name="adj" fmla="val 6429"/>
            </a:avLst>
          </a:prstGeom>
          <a:solidFill>
            <a:srgbClr val="F39200"/>
          </a:solidFill>
          <a:ln/>
        </p:spPr>
      </p:sp>
      <p:sp>
        <p:nvSpPr>
          <p:cNvPr id="12" name="Text 9"/>
          <p:cNvSpPr/>
          <p:nvPr/>
        </p:nvSpPr>
        <p:spPr>
          <a:xfrm>
            <a:off x="6519672" y="38404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ESPECIAL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519672" y="420624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R$ 57.000</a:t>
            </a:r>
            <a:endParaRPr lang="en-US" sz="7200" dirty="0"/>
          </a:p>
        </p:txBody>
      </p:sp>
      <p:sp>
        <p:nvSpPr>
          <p:cNvPr id="14" name="Text 11"/>
          <p:cNvSpPr/>
          <p:nvPr/>
        </p:nvSpPr>
        <p:spPr>
          <a:xfrm>
            <a:off x="6519672" y="54406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Desconto estratégico pela abertura de possibilidade de conexão e expansão para outros clientes.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CONDIÇÃO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Condição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pagamento.</a:t>
            </a:r>
            <a:endParaRPr lang="en-US" sz="48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474720"/>
          <a:ext cx="1124712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5303520"/>
                <a:gridCol w="365760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spc="400" kern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Etapa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2A1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spc="400" kern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Parcelamento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2A1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b="1" spc="400" kern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2A1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Entrada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2x de R$ 7.500,00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R$ 15.000,00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Saldo restante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6x iguais de R$ 7.000,00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3A2A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R$ 42.000,00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2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920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9200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R$ 57.000,00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7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92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CRONOGRAMA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Entregas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quatro fases.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1371600" y="4434840"/>
            <a:ext cx="9418320" cy="45720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3931920"/>
            <a:ext cx="1005840" cy="1005840"/>
          </a:xfrm>
          <a:prstGeom prst="ellipse">
            <a:avLst/>
          </a:prstGeom>
          <a:solidFill>
            <a:srgbClr val="F3920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68680" y="393192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0" y="52120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0" y="55321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e Base</a:t>
            </a:r>
            <a:endParaRPr lang="en-US" sz="1500" dirty="0"/>
          </a:p>
        </p:txBody>
      </p:sp>
      <p:sp>
        <p:nvSpPr>
          <p:cNvPr id="12" name="Shape 9"/>
          <p:cNvSpPr/>
          <p:nvPr/>
        </p:nvSpPr>
        <p:spPr>
          <a:xfrm>
            <a:off x="4008120" y="3931920"/>
            <a:ext cx="1005840" cy="1005840"/>
          </a:xfrm>
          <a:prstGeom prst="ellipse">
            <a:avLst/>
          </a:prstGeom>
          <a:solidFill>
            <a:srgbClr val="F3920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008120" y="393192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3139440" y="52120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3139440" y="55321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Integração Quiver</a:t>
            </a:r>
            <a:endParaRPr lang="en-US" sz="1500" dirty="0"/>
          </a:p>
        </p:txBody>
      </p:sp>
      <p:sp>
        <p:nvSpPr>
          <p:cNvPr id="16" name="Shape 13"/>
          <p:cNvSpPr/>
          <p:nvPr/>
        </p:nvSpPr>
        <p:spPr>
          <a:xfrm>
            <a:off x="7147560" y="3931920"/>
            <a:ext cx="1005840" cy="1005840"/>
          </a:xfrm>
          <a:prstGeom prst="ellipse">
            <a:avLst/>
          </a:prstGeom>
          <a:solidFill>
            <a:srgbClr val="F3920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147560" y="393192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6278880" y="52120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278880" y="55321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 e Otimizações</a:t>
            </a:r>
            <a:endParaRPr lang="en-US" sz="1500" dirty="0"/>
          </a:p>
        </p:txBody>
      </p:sp>
      <p:sp>
        <p:nvSpPr>
          <p:cNvPr id="20" name="Shape 17"/>
          <p:cNvSpPr/>
          <p:nvPr/>
        </p:nvSpPr>
        <p:spPr>
          <a:xfrm>
            <a:off x="10287000" y="3931920"/>
            <a:ext cx="1005840" cy="1005840"/>
          </a:xfrm>
          <a:prstGeom prst="ellipse">
            <a:avLst/>
          </a:prstGeom>
          <a:solidFill>
            <a:srgbClr val="F39200"/>
          </a:solidFill>
          <a:ln w="50800">
            <a:solidFill>
              <a:srgbClr val="FFFFFF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10287000" y="393192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000" dirty="0"/>
          </a:p>
        </p:txBody>
      </p:sp>
      <p:sp>
        <p:nvSpPr>
          <p:cNvPr id="22" name="Text 19"/>
          <p:cNvSpPr/>
          <p:nvPr/>
        </p:nvSpPr>
        <p:spPr>
          <a:xfrm>
            <a:off x="9418320" y="52120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4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9418320" y="55321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Treinamento e Acompanhamento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TRANSPARÊNCIA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Itens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inclusos.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47472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94360" y="359359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9" name="Text 6"/>
          <p:cNvSpPr/>
          <p:nvPr/>
        </p:nvSpPr>
        <p:spPr>
          <a:xfrm>
            <a:off x="59436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188720" y="35661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Licença do CRM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126480" y="347472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263640" y="359359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13" name="Text 10"/>
          <p:cNvSpPr/>
          <p:nvPr/>
        </p:nvSpPr>
        <p:spPr>
          <a:xfrm>
            <a:off x="626364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6858000" y="35661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Licença do Quiver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57200" y="429768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594360" y="441655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17" name="Text 14"/>
          <p:cNvSpPr/>
          <p:nvPr/>
        </p:nvSpPr>
        <p:spPr>
          <a:xfrm>
            <a:off x="594360" y="44165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1188720" y="43891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Custos de API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6126480" y="429768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263640" y="441655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21" name="Text 18"/>
          <p:cNvSpPr/>
          <p:nvPr/>
        </p:nvSpPr>
        <p:spPr>
          <a:xfrm>
            <a:off x="6263640" y="44165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6858000" y="43891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Business API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457200" y="512064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94360" y="523951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25" name="Text 22"/>
          <p:cNvSpPr/>
          <p:nvPr/>
        </p:nvSpPr>
        <p:spPr>
          <a:xfrm>
            <a:off x="594360" y="52395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1188720" y="52120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/ Zapier / Pluga / n8n</a:t>
            </a:r>
            <a:endParaRPr lang="en-US" sz="1300" dirty="0"/>
          </a:p>
        </p:txBody>
      </p:sp>
      <p:sp>
        <p:nvSpPr>
          <p:cNvPr id="27" name="Shape 24"/>
          <p:cNvSpPr/>
          <p:nvPr/>
        </p:nvSpPr>
        <p:spPr>
          <a:xfrm>
            <a:off x="6126480" y="512064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6263640" y="523951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29" name="Text 26"/>
          <p:cNvSpPr/>
          <p:nvPr/>
        </p:nvSpPr>
        <p:spPr>
          <a:xfrm>
            <a:off x="6263640" y="52395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6858000" y="52120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Disparos pagos de e-mail e WhatsApp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457200" y="594360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594360" y="606247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33" name="Text 30"/>
          <p:cNvSpPr/>
          <p:nvPr/>
        </p:nvSpPr>
        <p:spPr>
          <a:xfrm>
            <a:off x="594360" y="60624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34" name="Text 31"/>
          <p:cNvSpPr/>
          <p:nvPr/>
        </p:nvSpPr>
        <p:spPr>
          <a:xfrm>
            <a:off x="1188720" y="60350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Desenvolvimento fora do escopo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6126480" y="5943600"/>
            <a:ext cx="548640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6263640" y="6062472"/>
            <a:ext cx="457200" cy="457200"/>
          </a:xfrm>
          <a:prstGeom prst="ellipse">
            <a:avLst/>
          </a:prstGeom>
          <a:solidFill>
            <a:srgbClr val="F4F4F2"/>
          </a:solidFill>
          <a:ln/>
        </p:spPr>
      </p:sp>
      <p:sp>
        <p:nvSpPr>
          <p:cNvPr id="37" name="Text 34"/>
          <p:cNvSpPr/>
          <p:nvPr/>
        </p:nvSpPr>
        <p:spPr>
          <a:xfrm>
            <a:off x="6263640" y="60624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600" dirty="0"/>
          </a:p>
        </p:txBody>
      </p:sp>
      <p:sp>
        <p:nvSpPr>
          <p:cNvPr id="38" name="Text 35"/>
          <p:cNvSpPr/>
          <p:nvPr/>
        </p:nvSpPr>
        <p:spPr>
          <a:xfrm>
            <a:off x="6858000" y="60350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Consultoria jurídica LGPD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0F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A6A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A6A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· OBSERVAÇÃO ESTRATÉGICA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2011680"/>
            <a:ext cx="112471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implantação do CRM será conduzida como uma </a:t>
            </a:r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comercial inteligente</a:t>
            </a:r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para organizar captação, atendimento, relacionamento, follow-up e gestão.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457200" y="4846320"/>
            <a:ext cx="112471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objetivo é transformar o CRM em uma ferramenta real de </a:t>
            </a:r>
            <a:pPr indent="0" marL="0">
              <a:lnSpc>
                <a:spcPct val="13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crescimento, controle e previsibilidade</a:t>
            </a:r>
            <a:pPr indent="0" marL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para a Yong.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0F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3657600" y="3200400"/>
            <a:ext cx="9144000" cy="9144000"/>
          </a:xfrm>
          <a:prstGeom prst="ellipse">
            <a:avLst/>
          </a:prstGeom>
          <a:solidFill>
            <a:srgbClr val="F39200">
              <a:alpha val="25000"/>
            </a:srgbClr>
          </a:solidFill>
          <a:ln/>
        </p:spPr>
      </p:sp>
      <p:pic>
        <p:nvPicPr>
          <p:cNvPr id="3" name="Image 0" descr="/dev-server/src/assets/tangerina-logo-horizontal-ligh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201168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3774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PRÓXIMO PASSO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2834640"/>
            <a:ext cx="10058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9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Vamos
</a:t>
            </a:r>
            <a:pPr indent="0" marL="0">
              <a:lnSpc>
                <a:spcPct val="95000"/>
              </a:lnSpc>
              <a:buNone/>
            </a:pPr>
            <a:r>
              <a:rPr lang="en-US" sz="96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começar.</a:t>
            </a:r>
            <a:endParaRPr lang="en-US" sz="9600" dirty="0"/>
          </a:p>
        </p:txBody>
      </p:sp>
      <p:sp>
        <p:nvSpPr>
          <p:cNvPr id="6" name="Text 3"/>
          <p:cNvSpPr/>
          <p:nvPr/>
        </p:nvSpPr>
        <p:spPr>
          <a:xfrm>
            <a:off x="457200" y="512064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Aprovação da proposta, alinhamento técnico inicial, levantamento da operação comercial e </a:t>
            </a:r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início da implantação.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457200" y="5943600"/>
            <a:ext cx="11277295" cy="9144"/>
          </a:xfrm>
          <a:prstGeom prst="rect">
            <a:avLst/>
          </a:prstGeom>
          <a:solidFill>
            <a:srgbClr val="4D4D4D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6080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Estratégia, tecnologia e inteligência comercial.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534095" y="63550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spc="600" kern="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OBRIGADO.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CONTEXTO DO PROJETO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só base.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a operação comercial.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329184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Yong precisa centralizar leads, clientes, propostas, atendimentos, follow-ups, histórico comercial e oportunidades em uma única estrutura de CRM — pronta para crescer, integrar e automatizar.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457200" y="4572000"/>
            <a:ext cx="2651760" cy="1463040"/>
          </a:xfrm>
          <a:prstGeom prst="roundRect">
            <a:avLst>
              <a:gd name="adj" fmla="val 7500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85800" y="4754880"/>
            <a:ext cx="548640" cy="548640"/>
          </a:xfrm>
          <a:prstGeom prst="roundRect">
            <a:avLst>
              <a:gd name="adj" fmla="val 13333"/>
            </a:avLst>
          </a:prstGeom>
          <a:solidFill>
            <a:srgbClr val="F39200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5440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&amp; Clientes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3291840" y="4572000"/>
            <a:ext cx="2651760" cy="1463040"/>
          </a:xfrm>
          <a:prstGeom prst="roundRect">
            <a:avLst>
              <a:gd name="adj" fmla="val 7500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520440" y="4754880"/>
            <a:ext cx="548640" cy="548640"/>
          </a:xfrm>
          <a:prstGeom prst="roundRect">
            <a:avLst>
              <a:gd name="adj" fmla="val 13333"/>
            </a:avLst>
          </a:prstGeom>
          <a:solidFill>
            <a:srgbClr val="F39200"/>
          </a:solidFill>
          <a:ln/>
        </p:spPr>
      </p:sp>
      <p:sp>
        <p:nvSpPr>
          <p:cNvPr id="13" name="Text 10"/>
          <p:cNvSpPr/>
          <p:nvPr/>
        </p:nvSpPr>
        <p:spPr>
          <a:xfrm>
            <a:off x="3474720" y="5440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Propostas &amp; Histórico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6126480" y="4572000"/>
            <a:ext cx="2651760" cy="1463040"/>
          </a:xfrm>
          <a:prstGeom prst="roundRect">
            <a:avLst>
              <a:gd name="adj" fmla="val 7500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355080" y="4754880"/>
            <a:ext cx="548640" cy="548640"/>
          </a:xfrm>
          <a:prstGeom prst="roundRect">
            <a:avLst>
              <a:gd name="adj" fmla="val 13333"/>
            </a:avLst>
          </a:prstGeom>
          <a:solidFill>
            <a:srgbClr val="F39200"/>
          </a:solidFill>
          <a:ln/>
        </p:spPr>
      </p:sp>
      <p:sp>
        <p:nvSpPr>
          <p:cNvPr id="16" name="Text 13"/>
          <p:cNvSpPr/>
          <p:nvPr/>
        </p:nvSpPr>
        <p:spPr>
          <a:xfrm>
            <a:off x="6309360" y="5440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Atendimentos &amp; Follow-ups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8961120" y="4572000"/>
            <a:ext cx="2651760" cy="1463040"/>
          </a:xfrm>
          <a:prstGeom prst="roundRect">
            <a:avLst>
              <a:gd name="adj" fmla="val 7500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9189720" y="4754880"/>
            <a:ext cx="548640" cy="548640"/>
          </a:xfrm>
          <a:prstGeom prst="roundRect">
            <a:avLst>
              <a:gd name="adj" fmla="val 13333"/>
            </a:avLst>
          </a:prstGeom>
          <a:solidFill>
            <a:srgbClr val="F39200"/>
          </a:solidFill>
          <a:ln/>
        </p:spPr>
      </p:sp>
      <p:sp>
        <p:nvSpPr>
          <p:cNvPr id="19" name="Text 16"/>
          <p:cNvSpPr/>
          <p:nvPr/>
        </p:nvSpPr>
        <p:spPr>
          <a:xfrm>
            <a:off x="9144000" y="5440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Oportunidades &amp; Vendas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O PROBLEMA ATUAL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Operar sem CRM custa caro.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em silêncio.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411480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94360" y="42793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9" name="Text 6"/>
          <p:cNvSpPr/>
          <p:nvPr/>
        </p:nvSpPr>
        <p:spPr>
          <a:xfrm>
            <a:off x="594360" y="42793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234440" y="425196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Perda de leads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3291840" y="411480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429000" y="42793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13" name="Text 10"/>
          <p:cNvSpPr/>
          <p:nvPr/>
        </p:nvSpPr>
        <p:spPr>
          <a:xfrm>
            <a:off x="3429000" y="42793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4069080" y="425196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manual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126480" y="411480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263640" y="42793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17" name="Text 14"/>
          <p:cNvSpPr/>
          <p:nvPr/>
        </p:nvSpPr>
        <p:spPr>
          <a:xfrm>
            <a:off x="6263640" y="42793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6903720" y="425196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Retrabalho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8961120" y="411480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9098280" y="42793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21" name="Text 18"/>
          <p:cNvSpPr/>
          <p:nvPr/>
        </p:nvSpPr>
        <p:spPr>
          <a:xfrm>
            <a:off x="9098280" y="42793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22" name="Text 19"/>
          <p:cNvSpPr/>
          <p:nvPr/>
        </p:nvSpPr>
        <p:spPr>
          <a:xfrm>
            <a:off x="9738360" y="425196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desorganizada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457200" y="512064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94360" y="528523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25" name="Text 22"/>
          <p:cNvSpPr/>
          <p:nvPr/>
        </p:nvSpPr>
        <p:spPr>
          <a:xfrm>
            <a:off x="594360" y="52852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26" name="Text 23"/>
          <p:cNvSpPr/>
          <p:nvPr/>
        </p:nvSpPr>
        <p:spPr>
          <a:xfrm>
            <a:off x="1234440" y="525780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Falta de histórico</a:t>
            </a:r>
            <a:endParaRPr lang="en-US" sz="1300" dirty="0"/>
          </a:p>
        </p:txBody>
      </p:sp>
      <p:sp>
        <p:nvSpPr>
          <p:cNvPr id="27" name="Shape 24"/>
          <p:cNvSpPr/>
          <p:nvPr/>
        </p:nvSpPr>
        <p:spPr>
          <a:xfrm>
            <a:off x="3291840" y="512064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3429000" y="528523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29" name="Text 26"/>
          <p:cNvSpPr/>
          <p:nvPr/>
        </p:nvSpPr>
        <p:spPr>
          <a:xfrm>
            <a:off x="3429000" y="52852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30" name="Text 27"/>
          <p:cNvSpPr/>
          <p:nvPr/>
        </p:nvSpPr>
        <p:spPr>
          <a:xfrm>
            <a:off x="4069080" y="525780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Dificuldade de gestão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6126480" y="512064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6263640" y="528523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33" name="Text 30"/>
          <p:cNvSpPr/>
          <p:nvPr/>
        </p:nvSpPr>
        <p:spPr>
          <a:xfrm>
            <a:off x="6263640" y="52852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34" name="Text 31"/>
          <p:cNvSpPr/>
          <p:nvPr/>
        </p:nvSpPr>
        <p:spPr>
          <a:xfrm>
            <a:off x="6903720" y="525780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Baixa previsibilidade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8961120" y="512064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9098280" y="528523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FFE7C2"/>
          </a:solidFill>
          <a:ln/>
        </p:spPr>
      </p:sp>
      <p:sp>
        <p:nvSpPr>
          <p:cNvPr id="37" name="Text 34"/>
          <p:cNvSpPr/>
          <p:nvPr/>
        </p:nvSpPr>
        <p:spPr>
          <a:xfrm>
            <a:off x="9098280" y="52852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2200" dirty="0"/>
          </a:p>
        </p:txBody>
      </p:sp>
      <p:sp>
        <p:nvSpPr>
          <p:cNvPr id="38" name="Text 35"/>
          <p:cNvSpPr/>
          <p:nvPr/>
        </p:nvSpPr>
        <p:spPr>
          <a:xfrm>
            <a:off x="9738360" y="525780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Oportunidades perdidas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A SOLUÇÃO PROPOSTA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Três etapas.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estrutura comercial inteligente.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657600"/>
            <a:ext cx="3611880" cy="2560320"/>
          </a:xfrm>
          <a:prstGeom prst="roundRect">
            <a:avLst>
              <a:gd name="adj" fmla="val 6429"/>
            </a:avLst>
          </a:prstGeom>
          <a:solidFill>
            <a:srgbClr val="0F0F10"/>
          </a:solidFill>
          <a:ln/>
        </p:spPr>
      </p:sp>
      <p:sp>
        <p:nvSpPr>
          <p:cNvPr id="8" name="Text 5"/>
          <p:cNvSpPr/>
          <p:nvPr/>
        </p:nvSpPr>
        <p:spPr>
          <a:xfrm>
            <a:off x="731520" y="3840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43891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Implantação do CRM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731520" y="534924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Estruturar a base de dados, funis, campos e equipe.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251960" y="3657600"/>
            <a:ext cx="3611880" cy="2560320"/>
          </a:xfrm>
          <a:prstGeom prst="roundRect">
            <a:avLst>
              <a:gd name="adj" fmla="val 6429"/>
            </a:avLst>
          </a:prstGeom>
          <a:solidFill>
            <a:srgbClr val="0F0F10"/>
          </a:solidFill>
          <a:ln/>
        </p:spPr>
      </p:sp>
      <p:sp>
        <p:nvSpPr>
          <p:cNvPr id="12" name="Text 9"/>
          <p:cNvSpPr/>
          <p:nvPr/>
        </p:nvSpPr>
        <p:spPr>
          <a:xfrm>
            <a:off x="4526280" y="3840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02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526280" y="43891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Integração Quiver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4526280" y="534924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Conectar comercial e operação em um único fluxo.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8046720" y="3657600"/>
            <a:ext cx="3611880" cy="2560320"/>
          </a:xfrm>
          <a:prstGeom prst="roundRect">
            <a:avLst>
              <a:gd name="adj" fmla="val 6429"/>
            </a:avLst>
          </a:prstGeom>
          <a:solidFill>
            <a:srgbClr val="0F0F10"/>
          </a:solidFill>
          <a:ln/>
        </p:spPr>
      </p:sp>
      <p:sp>
        <p:nvSpPr>
          <p:cNvPr id="16" name="Text 13"/>
          <p:cNvSpPr/>
          <p:nvPr/>
        </p:nvSpPr>
        <p:spPr>
          <a:xfrm>
            <a:off x="8321040" y="3840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03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8321040" y="438912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 Avançadas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8321040" y="534924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E-mail, WhatsApp e otimizações para escalar.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01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e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Dados.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3383280"/>
            <a:ext cx="4754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fundação de toda a operação comercial. Tudo pronto para escalar com clareza.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5486400" y="155448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623560" y="171907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10" name="Text 7"/>
          <p:cNvSpPr/>
          <p:nvPr/>
        </p:nvSpPr>
        <p:spPr>
          <a:xfrm>
            <a:off x="5623560" y="17190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217920" y="169164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comercial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8595360" y="155448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8732520" y="171907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14" name="Text 11"/>
          <p:cNvSpPr/>
          <p:nvPr/>
        </p:nvSpPr>
        <p:spPr>
          <a:xfrm>
            <a:off x="8732520" y="17190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9326880" y="169164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Criação dos funis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5486400" y="251460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5623560" y="267919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18" name="Text 15"/>
          <p:cNvSpPr/>
          <p:nvPr/>
        </p:nvSpPr>
        <p:spPr>
          <a:xfrm>
            <a:off x="5623560" y="26791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6217920" y="265176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Campos personalizados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8595360" y="251460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8732520" y="267919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22" name="Text 19"/>
          <p:cNvSpPr/>
          <p:nvPr/>
        </p:nvSpPr>
        <p:spPr>
          <a:xfrm>
            <a:off x="8732520" y="26791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9326880" y="265176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Usuários e permissões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5486400" y="347472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5623560" y="363931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26" name="Text 23"/>
          <p:cNvSpPr/>
          <p:nvPr/>
        </p:nvSpPr>
        <p:spPr>
          <a:xfrm>
            <a:off x="5623560" y="3639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6217920" y="361188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Organização da base</a:t>
            </a:r>
            <a:endParaRPr lang="en-US" sz="1300" dirty="0"/>
          </a:p>
        </p:txBody>
      </p:sp>
      <p:sp>
        <p:nvSpPr>
          <p:cNvPr id="28" name="Shape 25"/>
          <p:cNvSpPr/>
          <p:nvPr/>
        </p:nvSpPr>
        <p:spPr>
          <a:xfrm>
            <a:off x="8595360" y="347472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8732520" y="363931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30" name="Text 27"/>
          <p:cNvSpPr/>
          <p:nvPr/>
        </p:nvSpPr>
        <p:spPr>
          <a:xfrm>
            <a:off x="8732520" y="3639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1" name="Text 28"/>
          <p:cNvSpPr/>
          <p:nvPr/>
        </p:nvSpPr>
        <p:spPr>
          <a:xfrm>
            <a:off x="9326880" y="361188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Importação dos contatos</a:t>
            </a:r>
            <a:endParaRPr lang="en-US" sz="1300" dirty="0"/>
          </a:p>
        </p:txBody>
      </p:sp>
      <p:sp>
        <p:nvSpPr>
          <p:cNvPr id="32" name="Shape 29"/>
          <p:cNvSpPr/>
          <p:nvPr/>
        </p:nvSpPr>
        <p:spPr>
          <a:xfrm>
            <a:off x="5486400" y="443484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5623560" y="459943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34" name="Text 31"/>
          <p:cNvSpPr/>
          <p:nvPr/>
        </p:nvSpPr>
        <p:spPr>
          <a:xfrm>
            <a:off x="5623560" y="45994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5" name="Text 32"/>
          <p:cNvSpPr/>
          <p:nvPr/>
        </p:nvSpPr>
        <p:spPr>
          <a:xfrm>
            <a:off x="6217920" y="45720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Dashboards iniciais</a:t>
            </a:r>
            <a:endParaRPr lang="en-US" sz="1300" dirty="0"/>
          </a:p>
        </p:txBody>
      </p:sp>
      <p:sp>
        <p:nvSpPr>
          <p:cNvPr id="36" name="Shape 33"/>
          <p:cNvSpPr/>
          <p:nvPr/>
        </p:nvSpPr>
        <p:spPr>
          <a:xfrm>
            <a:off x="8595360" y="4434840"/>
            <a:ext cx="3017520" cy="777240"/>
          </a:xfrm>
          <a:prstGeom prst="roundRect">
            <a:avLst>
              <a:gd name="adj" fmla="val 11765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8732520" y="4599432"/>
            <a:ext cx="457200" cy="45720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38" name="Text 35"/>
          <p:cNvSpPr/>
          <p:nvPr/>
        </p:nvSpPr>
        <p:spPr>
          <a:xfrm>
            <a:off x="8732520" y="45994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9" name="Text 36"/>
          <p:cNvSpPr/>
          <p:nvPr/>
        </p:nvSpPr>
        <p:spPr>
          <a:xfrm>
            <a:off x="9326880" y="45720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Treinamento da equipe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01 · ESTRUTURA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Funis Comerciais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desenhados para a Yong.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657600"/>
            <a:ext cx="3657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457200" y="3657600"/>
            <a:ext cx="73152" cy="1188720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3931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Novos Leads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77724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Funil #01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297680" y="3657600"/>
            <a:ext cx="3657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297680" y="3657600"/>
            <a:ext cx="73152" cy="1188720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13" name="Text 10"/>
          <p:cNvSpPr/>
          <p:nvPr/>
        </p:nvSpPr>
        <p:spPr>
          <a:xfrm>
            <a:off x="4617720" y="3931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Consórcio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461772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Funil #02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8138160" y="3657600"/>
            <a:ext cx="3657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8138160" y="3657600"/>
            <a:ext cx="73152" cy="1188720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17" name="Text 14"/>
          <p:cNvSpPr/>
          <p:nvPr/>
        </p:nvSpPr>
        <p:spPr>
          <a:xfrm>
            <a:off x="8458200" y="3931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Seguros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845820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Funil #03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57200" y="5029200"/>
            <a:ext cx="3657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57200" y="5029200"/>
            <a:ext cx="73152" cy="1188720"/>
          </a:xfrm>
          <a:prstGeom prst="rect">
            <a:avLst/>
          </a:prstGeom>
          <a:solidFill>
            <a:srgbClr val="3A2A1F"/>
          </a:solidFill>
          <a:ln/>
        </p:spPr>
      </p:sp>
      <p:sp>
        <p:nvSpPr>
          <p:cNvPr id="21" name="Text 18"/>
          <p:cNvSpPr/>
          <p:nvPr/>
        </p:nvSpPr>
        <p:spPr>
          <a:xfrm>
            <a:off x="777240" y="53035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Pós-venda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777240" y="5806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Funil #04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4297680" y="5029200"/>
            <a:ext cx="3657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297680" y="5029200"/>
            <a:ext cx="73152" cy="1188720"/>
          </a:xfrm>
          <a:prstGeom prst="rect">
            <a:avLst/>
          </a:prstGeom>
          <a:solidFill>
            <a:srgbClr val="3A2A1F"/>
          </a:solidFill>
          <a:ln/>
        </p:spPr>
      </p:sp>
      <p:sp>
        <p:nvSpPr>
          <p:cNvPr id="25" name="Text 22"/>
          <p:cNvSpPr/>
          <p:nvPr/>
        </p:nvSpPr>
        <p:spPr>
          <a:xfrm>
            <a:off x="4617720" y="53035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Renovação</a:t>
            </a:r>
            <a:endParaRPr lang="en-US" sz="2000" dirty="0"/>
          </a:p>
        </p:txBody>
      </p:sp>
      <p:sp>
        <p:nvSpPr>
          <p:cNvPr id="26" name="Text 23"/>
          <p:cNvSpPr/>
          <p:nvPr/>
        </p:nvSpPr>
        <p:spPr>
          <a:xfrm>
            <a:off x="4617720" y="5806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Funil #05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8138160" y="5029200"/>
            <a:ext cx="3657600" cy="118872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25400">
            <a:solidFill>
              <a:srgbClr val="D9D7D2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8138160" y="5029200"/>
            <a:ext cx="73152" cy="1188720"/>
          </a:xfrm>
          <a:prstGeom prst="rect">
            <a:avLst/>
          </a:prstGeom>
          <a:solidFill>
            <a:srgbClr val="3A2A1F"/>
          </a:solidFill>
          <a:ln/>
        </p:spPr>
      </p:sp>
      <p:sp>
        <p:nvSpPr>
          <p:cNvPr id="29" name="Text 26"/>
          <p:cNvSpPr/>
          <p:nvPr/>
        </p:nvSpPr>
        <p:spPr>
          <a:xfrm>
            <a:off x="8458200" y="53035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Indicações</a:t>
            </a:r>
            <a:endParaRPr lang="en-US" sz="2000" dirty="0"/>
          </a:p>
        </p:txBody>
      </p:sp>
      <p:sp>
        <p:nvSpPr>
          <p:cNvPr id="30" name="Text 27"/>
          <p:cNvSpPr/>
          <p:nvPr/>
        </p:nvSpPr>
        <p:spPr>
          <a:xfrm>
            <a:off x="8458200" y="5806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Funil #06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01 · INTELIGÊNCIA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dados com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campos inteligentes.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84048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3A2A1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84048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2359152" y="384048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F39200"/>
          </a:solidFill>
          <a:ln/>
        </p:spPr>
      </p:sp>
      <p:sp>
        <p:nvSpPr>
          <p:cNvPr id="10" name="Text 7"/>
          <p:cNvSpPr/>
          <p:nvPr/>
        </p:nvSpPr>
        <p:spPr>
          <a:xfrm>
            <a:off x="2359152" y="384048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Telefone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261104" y="384048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3A2A1F"/>
          </a:solidFill>
          <a:ln/>
        </p:spPr>
      </p:sp>
      <p:sp>
        <p:nvSpPr>
          <p:cNvPr id="12" name="Text 9"/>
          <p:cNvSpPr/>
          <p:nvPr/>
        </p:nvSpPr>
        <p:spPr>
          <a:xfrm>
            <a:off x="4261104" y="384048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E-mail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163056" y="384048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F39200"/>
          </a:solidFill>
          <a:ln/>
        </p:spPr>
      </p:sp>
      <p:sp>
        <p:nvSpPr>
          <p:cNvPr id="14" name="Text 11"/>
          <p:cNvSpPr/>
          <p:nvPr/>
        </p:nvSpPr>
        <p:spPr>
          <a:xfrm>
            <a:off x="6163056" y="384048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CPF / CNPJ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8065008" y="384048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3A2A1F"/>
          </a:solidFill>
          <a:ln/>
        </p:spPr>
      </p:sp>
      <p:sp>
        <p:nvSpPr>
          <p:cNvPr id="16" name="Text 13"/>
          <p:cNvSpPr/>
          <p:nvPr/>
        </p:nvSpPr>
        <p:spPr>
          <a:xfrm>
            <a:off x="8065008" y="384048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Origem do lead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9966960" y="384048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F39200"/>
          </a:solidFill>
          <a:ln/>
        </p:spPr>
      </p:sp>
      <p:sp>
        <p:nvSpPr>
          <p:cNvPr id="18" name="Text 15"/>
          <p:cNvSpPr/>
          <p:nvPr/>
        </p:nvSpPr>
        <p:spPr>
          <a:xfrm>
            <a:off x="9966960" y="384048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Produto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457200" y="484632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3A2A1F"/>
          </a:solidFill>
          <a:ln/>
        </p:spPr>
      </p:sp>
      <p:sp>
        <p:nvSpPr>
          <p:cNvPr id="20" name="Text 17"/>
          <p:cNvSpPr/>
          <p:nvPr/>
        </p:nvSpPr>
        <p:spPr>
          <a:xfrm>
            <a:off x="457200" y="484632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Temperatura</a:t>
            </a:r>
            <a:endParaRPr lang="en-US" sz="1400" dirty="0"/>
          </a:p>
        </p:txBody>
      </p:sp>
      <p:sp>
        <p:nvSpPr>
          <p:cNvPr id="21" name="Shape 18"/>
          <p:cNvSpPr/>
          <p:nvPr/>
        </p:nvSpPr>
        <p:spPr>
          <a:xfrm>
            <a:off x="2359152" y="484632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F39200"/>
          </a:solidFill>
          <a:ln/>
        </p:spPr>
      </p:sp>
      <p:sp>
        <p:nvSpPr>
          <p:cNvPr id="22" name="Text 19"/>
          <p:cNvSpPr/>
          <p:nvPr/>
        </p:nvSpPr>
        <p:spPr>
          <a:xfrm>
            <a:off x="2359152" y="484632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4261104" y="484632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3A2A1F"/>
          </a:solidFill>
          <a:ln/>
        </p:spPr>
      </p:sp>
      <p:sp>
        <p:nvSpPr>
          <p:cNvPr id="24" name="Text 21"/>
          <p:cNvSpPr/>
          <p:nvPr/>
        </p:nvSpPr>
        <p:spPr>
          <a:xfrm>
            <a:off x="4261104" y="484632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1400" dirty="0"/>
          </a:p>
        </p:txBody>
      </p:sp>
      <p:sp>
        <p:nvSpPr>
          <p:cNvPr id="25" name="Shape 22"/>
          <p:cNvSpPr/>
          <p:nvPr/>
        </p:nvSpPr>
        <p:spPr>
          <a:xfrm>
            <a:off x="6163056" y="484632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F39200"/>
          </a:solidFill>
          <a:ln/>
        </p:spPr>
      </p:sp>
      <p:sp>
        <p:nvSpPr>
          <p:cNvPr id="26" name="Text 23"/>
          <p:cNvSpPr/>
          <p:nvPr/>
        </p:nvSpPr>
        <p:spPr>
          <a:xfrm>
            <a:off x="6163056" y="484632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Motivo de perda</a:t>
            </a:r>
            <a:endParaRPr lang="en-US" sz="1400" dirty="0"/>
          </a:p>
        </p:txBody>
      </p:sp>
      <p:sp>
        <p:nvSpPr>
          <p:cNvPr id="27" name="Shape 24"/>
          <p:cNvSpPr/>
          <p:nvPr/>
        </p:nvSpPr>
        <p:spPr>
          <a:xfrm>
            <a:off x="8065008" y="484632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3A2A1F"/>
          </a:solidFill>
          <a:ln/>
        </p:spPr>
      </p:sp>
      <p:sp>
        <p:nvSpPr>
          <p:cNvPr id="28" name="Text 25"/>
          <p:cNvSpPr/>
          <p:nvPr/>
        </p:nvSpPr>
        <p:spPr>
          <a:xfrm>
            <a:off x="8065008" y="484632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Próximo contato</a:t>
            </a:r>
            <a:endParaRPr lang="en-US" sz="1400" dirty="0"/>
          </a:p>
        </p:txBody>
      </p:sp>
      <p:sp>
        <p:nvSpPr>
          <p:cNvPr id="29" name="Shape 26"/>
          <p:cNvSpPr/>
          <p:nvPr/>
        </p:nvSpPr>
        <p:spPr>
          <a:xfrm>
            <a:off x="9966960" y="4846320"/>
            <a:ext cx="1783080" cy="868680"/>
          </a:xfrm>
          <a:prstGeom prst="roundRect">
            <a:avLst>
              <a:gd name="adj" fmla="val 10526"/>
            </a:avLst>
          </a:prstGeom>
          <a:solidFill>
            <a:srgbClr val="F39200"/>
          </a:solidFill>
          <a:ln/>
        </p:spPr>
      </p:sp>
      <p:sp>
        <p:nvSpPr>
          <p:cNvPr id="30" name="Text 27"/>
          <p:cNvSpPr/>
          <p:nvPr/>
        </p:nvSpPr>
        <p:spPr>
          <a:xfrm>
            <a:off x="9966960" y="4846320"/>
            <a:ext cx="17830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Observações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02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Integração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o Quiver.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457200" y="338328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" y="35204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640080" y="3886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técnico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3291840" y="338328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474720" y="35204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474720" y="3886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Mapeamento CRM × Quiver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126480" y="338328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309360" y="35204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6309360" y="3886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Definição dos fluxos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8961120" y="338328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9144000" y="35204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9144000" y="38862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Regras de sincronização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457200" y="466344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40080" y="48006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640080" y="51663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Testes integrados</a:t>
            </a:r>
            <a:endParaRPr lang="en-US" sz="1400" dirty="0"/>
          </a:p>
        </p:txBody>
      </p:sp>
      <p:sp>
        <p:nvSpPr>
          <p:cNvPr id="22" name="Shape 19"/>
          <p:cNvSpPr/>
          <p:nvPr/>
        </p:nvSpPr>
        <p:spPr>
          <a:xfrm>
            <a:off x="3291840" y="466344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474720" y="48006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3474720" y="51663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Homologação</a:t>
            </a:r>
            <a:endParaRPr lang="en-US" sz="1400" dirty="0"/>
          </a:p>
        </p:txBody>
      </p:sp>
      <p:sp>
        <p:nvSpPr>
          <p:cNvPr id="25" name="Shape 22"/>
          <p:cNvSpPr/>
          <p:nvPr/>
        </p:nvSpPr>
        <p:spPr>
          <a:xfrm>
            <a:off x="6126480" y="466344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309360" y="48006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6309360" y="51663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Documentação</a:t>
            </a:r>
            <a:endParaRPr lang="en-US" sz="1400" dirty="0"/>
          </a:p>
        </p:txBody>
      </p:sp>
      <p:sp>
        <p:nvSpPr>
          <p:cNvPr id="28" name="Shape 25"/>
          <p:cNvSpPr/>
          <p:nvPr/>
        </p:nvSpPr>
        <p:spPr>
          <a:xfrm>
            <a:off x="8961120" y="4663440"/>
            <a:ext cx="2697480" cy="1097280"/>
          </a:xfrm>
          <a:prstGeom prst="roundRect">
            <a:avLst>
              <a:gd name="adj" fmla="val 8333"/>
            </a:avLst>
          </a:prstGeom>
          <a:solidFill>
            <a:srgbClr val="F4F4F2"/>
          </a:solidFill>
          <a:ln w="12700">
            <a:solidFill>
              <a:srgbClr val="D9D7D2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9144000" y="48006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9144000" y="51663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Treinamento técnico</a:t>
            </a:r>
            <a:endParaRPr lang="en-US" sz="1400" dirty="0"/>
          </a:p>
        </p:txBody>
      </p:sp>
      <p:sp>
        <p:nvSpPr>
          <p:cNvPr id="31" name="Shape 28"/>
          <p:cNvSpPr/>
          <p:nvPr/>
        </p:nvSpPr>
        <p:spPr>
          <a:xfrm>
            <a:off x="457200" y="598932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6E6"/>
          </a:solidFill>
          <a:ln w="12700">
            <a:solidFill>
              <a:srgbClr val="F39200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640080" y="5989320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Importante: </a:t>
            </a:r>
            <a:pPr indent="0" marL="0">
              <a:buNone/>
            </a:pPr>
            <a:r>
              <a:rPr lang="en-US" sz="1200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integração depende da liberação técnica, API, permissões e condições do Quiver.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dev-server/src/assets/tangerina-logo-horizont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1554480" cy="34747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TANGERINA SISTEMAS · PROPOSTA CRM YONG BRASIL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082009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6B65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02 · FLUXO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14173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 informação
</a:t>
            </a:r>
            <a:pPr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39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 entre os sistemas.</a:t>
            </a:r>
            <a:endParaRPr lang="en-US" sz="4800" dirty="0"/>
          </a:p>
        </p:txBody>
      </p:sp>
      <p:sp>
        <p:nvSpPr>
          <p:cNvPr id="7" name="Shape 4"/>
          <p:cNvSpPr/>
          <p:nvPr/>
        </p:nvSpPr>
        <p:spPr>
          <a:xfrm>
            <a:off x="924535" y="3749040"/>
            <a:ext cx="1097280" cy="109728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8" name="Text 5"/>
          <p:cNvSpPr/>
          <p:nvPr/>
        </p:nvSpPr>
        <p:spPr>
          <a:xfrm>
            <a:off x="924535" y="37490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94360" y="5029200"/>
            <a:ext cx="175762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entra no CRM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2021815" y="4270248"/>
            <a:ext cx="751789" cy="54864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11" name="Shape 8"/>
          <p:cNvSpPr/>
          <p:nvPr/>
        </p:nvSpPr>
        <p:spPr>
          <a:xfrm>
            <a:off x="2773604" y="3749040"/>
            <a:ext cx="1097280" cy="1097280"/>
          </a:xfrm>
          <a:prstGeom prst="ellipse">
            <a:avLst/>
          </a:prstGeom>
          <a:solidFill>
            <a:srgbClr val="3A2A1F"/>
          </a:solidFill>
          <a:ln/>
        </p:spPr>
      </p:sp>
      <p:sp>
        <p:nvSpPr>
          <p:cNvPr id="12" name="Text 9"/>
          <p:cNvSpPr/>
          <p:nvPr/>
        </p:nvSpPr>
        <p:spPr>
          <a:xfrm>
            <a:off x="2773604" y="37490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2443429" y="5029200"/>
            <a:ext cx="175762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Qualificação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870884" y="4270248"/>
            <a:ext cx="751789" cy="54864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15" name="Shape 12"/>
          <p:cNvSpPr/>
          <p:nvPr/>
        </p:nvSpPr>
        <p:spPr>
          <a:xfrm>
            <a:off x="4622673" y="3749040"/>
            <a:ext cx="1097280" cy="109728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16" name="Text 13"/>
          <p:cNvSpPr/>
          <p:nvPr/>
        </p:nvSpPr>
        <p:spPr>
          <a:xfrm>
            <a:off x="4622673" y="37490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4292498" y="5029200"/>
            <a:ext cx="175762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Proposta / Cadastro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19953" y="4270248"/>
            <a:ext cx="751789" cy="54864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19" name="Shape 16"/>
          <p:cNvSpPr/>
          <p:nvPr/>
        </p:nvSpPr>
        <p:spPr>
          <a:xfrm>
            <a:off x="6471742" y="3749040"/>
            <a:ext cx="1097280" cy="1097280"/>
          </a:xfrm>
          <a:prstGeom prst="ellipse">
            <a:avLst/>
          </a:prstGeom>
          <a:solidFill>
            <a:srgbClr val="3A2A1F"/>
          </a:solidFill>
          <a:ln/>
        </p:spPr>
      </p:sp>
      <p:sp>
        <p:nvSpPr>
          <p:cNvPr id="20" name="Text 17"/>
          <p:cNvSpPr/>
          <p:nvPr/>
        </p:nvSpPr>
        <p:spPr>
          <a:xfrm>
            <a:off x="6471742" y="37490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6141568" y="5029200"/>
            <a:ext cx="175762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Envio ao Quiver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7569022" y="4270248"/>
            <a:ext cx="751789" cy="54864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23" name="Shape 20"/>
          <p:cNvSpPr/>
          <p:nvPr/>
        </p:nvSpPr>
        <p:spPr>
          <a:xfrm>
            <a:off x="8320811" y="3749040"/>
            <a:ext cx="1097280" cy="1097280"/>
          </a:xfrm>
          <a:prstGeom prst="ellipse">
            <a:avLst/>
          </a:prstGeom>
          <a:solidFill>
            <a:srgbClr val="F39200"/>
          </a:solidFill>
          <a:ln/>
        </p:spPr>
      </p:sp>
      <p:sp>
        <p:nvSpPr>
          <p:cNvPr id="24" name="Text 21"/>
          <p:cNvSpPr/>
          <p:nvPr/>
        </p:nvSpPr>
        <p:spPr>
          <a:xfrm>
            <a:off x="8320811" y="37490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800" dirty="0"/>
          </a:p>
        </p:txBody>
      </p:sp>
      <p:sp>
        <p:nvSpPr>
          <p:cNvPr id="25" name="Text 22"/>
          <p:cNvSpPr/>
          <p:nvPr/>
        </p:nvSpPr>
        <p:spPr>
          <a:xfrm>
            <a:off x="7990637" y="5029200"/>
            <a:ext cx="175762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Atualização de status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9418091" y="4270248"/>
            <a:ext cx="751789" cy="54864"/>
          </a:xfrm>
          <a:prstGeom prst="rect">
            <a:avLst/>
          </a:prstGeom>
          <a:solidFill>
            <a:srgbClr val="F39200"/>
          </a:solidFill>
          <a:ln/>
        </p:spPr>
      </p:sp>
      <p:sp>
        <p:nvSpPr>
          <p:cNvPr id="27" name="Shape 24"/>
          <p:cNvSpPr/>
          <p:nvPr/>
        </p:nvSpPr>
        <p:spPr>
          <a:xfrm>
            <a:off x="10169881" y="3749040"/>
            <a:ext cx="1097280" cy="1097280"/>
          </a:xfrm>
          <a:prstGeom prst="ellipse">
            <a:avLst/>
          </a:prstGeom>
          <a:solidFill>
            <a:srgbClr val="3A2A1F"/>
          </a:solidFill>
          <a:ln/>
        </p:spPr>
      </p:sp>
      <p:sp>
        <p:nvSpPr>
          <p:cNvPr id="28" name="Text 25"/>
          <p:cNvSpPr/>
          <p:nvPr/>
        </p:nvSpPr>
        <p:spPr>
          <a:xfrm>
            <a:off x="10169881" y="37490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800" dirty="0"/>
          </a:p>
        </p:txBody>
      </p:sp>
      <p:sp>
        <p:nvSpPr>
          <p:cNvPr id="29" name="Text 26"/>
          <p:cNvSpPr/>
          <p:nvPr/>
        </p:nvSpPr>
        <p:spPr>
          <a:xfrm>
            <a:off x="9839706" y="5029200"/>
            <a:ext cx="175762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A2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automatizado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TANGERINA SISTEMAS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CRM Yong Brasil</dc:title>
  <dc:subject>Implantação de CRM, Integração Quiver e Automações</dc:subject>
  <dc:creator>PptxGenJS</dc:creator>
  <cp:lastModifiedBy>PptxGenJS</cp:lastModifiedBy>
  <cp:revision>1</cp:revision>
  <dcterms:created xsi:type="dcterms:W3CDTF">2026-05-27T15:21:59Z</dcterms:created>
  <dcterms:modified xsi:type="dcterms:W3CDTF">2026-05-27T15:21:59Z</dcterms:modified>
</cp:coreProperties>
</file>